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130" r:id="rId3"/>
    <p:sldId id="4132" r:id="rId4"/>
    <p:sldId id="4133" r:id="rId5"/>
    <p:sldId id="3969" r:id="rId6"/>
    <p:sldId id="4143" r:id="rId7"/>
    <p:sldId id="4157" r:id="rId8"/>
    <p:sldId id="4146" r:id="rId9"/>
    <p:sldId id="4147" r:id="rId10"/>
    <p:sldId id="4148" r:id="rId11"/>
    <p:sldId id="4158" r:id="rId12"/>
    <p:sldId id="4150" r:id="rId13"/>
    <p:sldId id="4159" r:id="rId14"/>
    <p:sldId id="4160" r:id="rId15"/>
    <p:sldId id="4161" r:id="rId16"/>
    <p:sldId id="4156" r:id="rId17"/>
  </p:sldIdLst>
  <p:sldSz cx="12192000" cy="6858000"/>
  <p:notesSz cx="6858000" cy="9144000"/>
  <p:embeddedFontLst>
    <p:embeddedFont>
      <p:font typeface="CoFo Sans" panose="020B0503030202060203"/>
      <p:regular r:id="rId24"/>
      <p:bold r:id="rId25"/>
      <p:boldItalic r:id="rId26"/>
    </p:embeddedFont>
    <p:embeddedFont>
      <p:font typeface="CoFo Sans Medium" panose="020B0603030202060203"/>
      <p:regular r:id="rId27"/>
    </p:embeddedFont>
    <p:embeddedFont>
      <p:font typeface="CoFo Sans Medium" panose="020B0603030202060203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Fo Sans Medium" panose="020B0603030202060203" charset="-52"/>
      <p:regular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3" Type="http://schemas.openxmlformats.org/officeDocument/2006/relationships/theme" Target="../theme/theme1.xml"/><Relationship Id="rId82" Type="http://schemas.openxmlformats.org/officeDocument/2006/relationships/image" Target="../media/image1.svg"/><Relationship Id="rId81" Type="http://schemas.openxmlformats.org/officeDocument/2006/relationships/image" Target="../media/image6.png"/><Relationship Id="rId80" Type="http://schemas.openxmlformats.org/officeDocument/2006/relationships/image" Target="../media/image5.png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15" name="Рисунок 14"/>
          <p:cNvPicPr/>
          <p:nvPr userDrawn="1"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>
                <a:solidFill>
                  <a:schemeClr val="tx1"/>
                </a:solidFill>
                <a:latin typeface="CoFo Sans Medium" panose="020B0603030202060203" charset="-52"/>
                <a:ea typeface="CoFo Sans Medium" panose="020B0603030202060203" charset="-52"/>
              </a:rPr>
              <a:t>Модель склонности клиента к приобретению </a:t>
            </a:r>
            <a:r>
              <a:rPr lang="ru-RU" sz="6000" b="1" err="1">
                <a:solidFill>
                  <a:schemeClr val="tx1"/>
                </a:solidFill>
                <a:latin typeface="CoFo Sans Medium" panose="020B0603030202060203" charset="-52"/>
                <a:ea typeface="CoFo Sans Medium" panose="020B0603030202060203" charset="-52"/>
              </a:rPr>
              <a:t>машиноместа</a:t>
            </a:r>
            <a:endParaRPr lang="ru-RU" altLang="en-US" sz="6000" b="1">
              <a:solidFill>
                <a:schemeClr val="tx1"/>
              </a:solidFill>
              <a:latin typeface="CoFo Sans Medium" panose="020B0603030202060203" charset="-52"/>
              <a:ea typeface="CoFo Sans Medium" panose="020B0603030202060203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rmAutofit fontScale="90000"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>
                <a:latin typeface="+mn-lt"/>
                <a:cs typeface="+mn-lt"/>
              </a:rPr>
              <a:t>Пилтакян Александр ИСП23В</a:t>
            </a:r>
            <a:endParaRPr lang="ru-RU">
              <a:latin typeface="+mn-lt"/>
              <a:cs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914" y="-1458"/>
            <a:ext cx="11302400" cy="647700"/>
          </a:xfrm>
        </p:spPr>
        <p:txBody>
          <a:bodyPr/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линия, диаграмма, График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887" y="619125"/>
            <a:ext cx="9420225" cy="5619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 lIns="0" tIns="0" rIns="0" bIns="0" anchor="t">
            <a:normAutofit/>
          </a:bodyPr>
          <a:lstStyle/>
          <a:p>
            <a:r>
              <a:rPr lang="ru-RU" sz="4000">
                <a:latin typeface="+mj-lt"/>
                <a:cs typeface="Times New Roman" panose="02020603050405020304"/>
              </a:rPr>
              <a:t>Модель №2 </a:t>
            </a:r>
            <a:r>
              <a:rPr lang="ru-RU" sz="4000" err="1">
                <a:latin typeface="CoFo Sans" panose="020B0503030202060203"/>
                <a:cs typeface="Times New Roman" panose="02020603050405020304"/>
              </a:rPr>
              <a:t>XGBoost</a:t>
            </a:r>
            <a:endParaRPr lang="ru-RU" sz="4000" err="1">
              <a:latin typeface="CoFo Sans" panose="020B0503030202060203"/>
              <a:cs typeface="Times New Roman" panose="02020603050405020304"/>
            </a:endParaRPr>
          </a:p>
        </p:txBody>
      </p:sp>
      <p:pic>
        <p:nvPicPr>
          <p:cNvPr id="2" name="Рисунок 1" descr="Изображение выглядит как текст, линия, снимок экрана, График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60" y="1544723"/>
            <a:ext cx="6101921" cy="5210175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линия, число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337" y="1544723"/>
            <a:ext cx="6091623" cy="52101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диаграмма, линия, График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887" y="619125"/>
            <a:ext cx="9420225" cy="5619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ru-RU" sz="4000">
                <a:latin typeface="CoFo Sans" panose="020B0503030202060203"/>
                <a:ea typeface="CoFo Sans" panose="020B0503030202060203"/>
              </a:rPr>
              <a:t>Модель №3 </a:t>
            </a:r>
            <a:r>
              <a:rPr lang="ru-RU" sz="4000" err="1">
                <a:latin typeface="CoFo Sans" panose="020B0503030202060203"/>
                <a:ea typeface="CoFo Sans" panose="020B0503030202060203"/>
              </a:rPr>
              <a:t>LightGBM</a:t>
            </a:r>
            <a:endParaRPr lang="ru-RU" sz="4000" err="1">
              <a:latin typeface="CoFo Sans" panose="020B0503030202060203"/>
              <a:ea typeface="CoFo Sans" panose="020B0503030202060203"/>
            </a:endParaRPr>
          </a:p>
          <a:p>
            <a:endParaRPr lang="ru-RU"/>
          </a:p>
        </p:txBody>
      </p:sp>
      <p:pic>
        <p:nvPicPr>
          <p:cNvPr id="3" name="Рисунок 2" descr="Изображение выглядит как текст, диаграмма, снимок экрана, График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34" y="1204912"/>
            <a:ext cx="6115565" cy="52101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04" y="1091643"/>
            <a:ext cx="5968057" cy="53234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линия, диаграмма, График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887" y="619125"/>
            <a:ext cx="9420225" cy="5619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>
                <a:latin typeface="+mj-lt"/>
                <a:cs typeface="Times New Roman" panose="02020603050405020304" charset="0"/>
              </a:rPr>
              <a:t>Вывод:</a:t>
            </a:r>
            <a:endParaRPr lang="ru-RU" sz="4000">
              <a:latin typeface="+mj-lt"/>
              <a:cs typeface="Times New Roman" panose="02020603050405020304" charset="0"/>
            </a:endParaRPr>
          </a:p>
        </p:txBody>
      </p:sp>
      <p:sp>
        <p:nvSpPr>
          <p:cNvPr id="8" name="Прямоугольник: скругленные углы 7"/>
          <p:cNvSpPr/>
          <p:nvPr/>
        </p:nvSpPr>
        <p:spPr>
          <a:xfrm>
            <a:off x="488428" y="2713910"/>
            <a:ext cx="5171610" cy="143017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800" b="1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800" b="1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№3 самая точная</a:t>
            </a:r>
            <a:endParaRPr kumimoji="0" lang="ru-RU" sz="2800" b="1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>
              <a:sym typeface="CoFo Sans" panose="020B0503030202060203"/>
            </a:endParaRPr>
          </a:p>
        </p:txBody>
      </p:sp>
      <p:pic>
        <p:nvPicPr>
          <p:cNvPr id="2" name="Рисунок 1" descr="Изображение выглядит как текст, линия, диаграмма, График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752" y="1556178"/>
            <a:ext cx="5867659" cy="41987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/>
          <p:cNvSpPr/>
          <p:nvPr/>
        </p:nvSpPr>
        <p:spPr>
          <a:xfrm>
            <a:off x="480060" y="1757458"/>
            <a:ext cx="6625820" cy="286035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en-US" sz="2800" b="1">
                <a:solidFill>
                  <a:schemeClr val="accent6"/>
                </a:solidFill>
                <a:latin typeface="CoFo Sans Medium" panose="020B0603030202060203"/>
                <a:cs typeface="Times New Roman" panose="02020603050405020304"/>
              </a:rPr>
              <a:t>Шаги выполнения кейса</a:t>
            </a:r>
            <a:endParaRPr lang="en-US" altLang="en-US" sz="2800" b="1">
              <a:solidFill>
                <a:schemeClr val="accent6"/>
              </a:solidFill>
              <a:latin typeface="CoFo Sans Medium" panose="020B0603030202060203"/>
              <a:cs typeface="Times New Roman" panose="02020603050405020304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>
              <a:solidFill>
                <a:schemeClr val="accent6"/>
              </a:solidFill>
              <a:latin typeface="CoFo Sans Medium" panose="020B0603030202060203"/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>
                <a:solidFill>
                  <a:schemeClr val="accent6"/>
                </a:solidFill>
                <a:latin typeface="CoFo Sans Medium" panose="020B0603030202060203"/>
                <a:cs typeface="Times New Roman" panose="02020603050405020304"/>
              </a:rPr>
              <a:t>Процесс выполнения шагов кейса</a:t>
            </a:r>
            <a:endParaRPr lang="en-US" altLang="en-US" sz="2800" b="1">
              <a:solidFill>
                <a:schemeClr val="accent6"/>
              </a:solidFill>
              <a:latin typeface="CoFo Sans Medium" panose="020B0603030202060203"/>
              <a:cs typeface="Times New Roman" panose="02020603050405020304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>
              <a:solidFill>
                <a:schemeClr val="accent6"/>
              </a:solidFill>
              <a:latin typeface="CoFo Sans Medium" panose="020B0603030202060203"/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>
                <a:solidFill>
                  <a:schemeClr val="accent6"/>
                </a:solidFill>
                <a:latin typeface="CoFo Sans Medium" panose="020B0603030202060203"/>
                <a:cs typeface="Times New Roman" panose="02020603050405020304"/>
              </a:rPr>
              <a:t>Результат</a:t>
            </a:r>
            <a:endParaRPr lang="ru-RU" altLang="en-US" sz="2800" b="1">
              <a:solidFill>
                <a:schemeClr val="accent6"/>
              </a:solidFill>
              <a:latin typeface="CoFo Sans Medium" panose="020B0603030202060203"/>
              <a:cs typeface="Times New Roman" panose="02020603050405020304"/>
            </a:endParaRP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281086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>
                <a:ln>
                  <a:noFill/>
                </a:ln>
                <a:effectLst/>
                <a:uFillTx/>
                <a:latin typeface="CoFo Sans Medium" panose="020B0603030202060203"/>
                <a:ea typeface="+mn-ea"/>
                <a:cs typeface="+mn-cs"/>
                <a:sym typeface="CoFo Sans" panose="020B0503030202060203"/>
              </a:rPr>
              <a:t>Содержание</a:t>
            </a:r>
            <a:endParaRPr lang="ru-RU" altLang="en-US" sz="4400" b="0" i="0" u="none" strike="noStrike" cap="none" spc="0" normalizeH="0" baseline="0">
              <a:ln>
                <a:noFill/>
              </a:ln>
              <a:effectLst/>
              <a:uFillTx/>
              <a:latin typeface="CoFo Sans Medium" panose="020B0603030202060203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/>
          <p:cNvSpPr/>
          <p:nvPr/>
        </p:nvSpPr>
        <p:spPr>
          <a:xfrm>
            <a:off x="2031931" y="2339340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>
                <a:latin typeface="CoFo Sans Medium" panose="020B0603030202060203"/>
                <a:ea typeface="+mn-ea"/>
                <a:cs typeface="Times New Roman" panose="02020603050405020304"/>
              </a:rPr>
              <a:t>На основе больших данных о предыдущем опыте взаимодействия с клиентам поиска клиентов, наиболее склонных к приобретению </a:t>
            </a:r>
            <a:r>
              <a:rPr lang="ru-RU" sz="3200" err="1">
                <a:latin typeface="CoFo Sans Medium" panose="020B0603030202060203"/>
                <a:ea typeface="+mn-ea"/>
                <a:cs typeface="Times New Roman" panose="02020603050405020304"/>
              </a:rPr>
              <a:t>машиноместа</a:t>
            </a:r>
            <a:endParaRPr lang="ru-RU" sz="3200">
              <a:latin typeface="CoFo Sans Medium" panose="020B0603030202060203"/>
              <a:ea typeface="+mn-ea"/>
              <a:cs typeface="Times New Roman" panose="020206030504050203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283" y="1661169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altLang="en-US" sz="3600">
                <a:solidFill>
                  <a:schemeClr val="accent6"/>
                </a:solidFill>
                <a:latin typeface="CoFo Sans Medium" panose="020B0603030202060203"/>
                <a:cs typeface="Times New Roman" panose="02020603050405020304"/>
              </a:rPr>
              <a:t>Цель работы:</a:t>
            </a:r>
            <a:endParaRPr lang="ru-RU" sz="3600">
              <a:solidFill>
                <a:schemeClr val="accent6"/>
              </a:solidFill>
              <a:latin typeface="CoFo Sans Medium" panose="020B0603030202060203"/>
              <a:ea typeface="+mn-ea"/>
              <a:cs typeface="Times New Roman" panose="020206030504050203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altLang="en-US" sz="4400">
                <a:solidFill>
                  <a:schemeClr val="accent6"/>
                </a:solidFill>
                <a:latin typeface="CoFo Sans Medium" panose="020B0603030202060203"/>
                <a:cs typeface="Times New Roman" panose="02020603050405020304"/>
              </a:rPr>
              <a:t>Постановка задачи</a:t>
            </a:r>
            <a:endParaRPr lang="ru-RU" sz="4400">
              <a:solidFill>
                <a:schemeClr val="accent6"/>
              </a:solidFill>
              <a:latin typeface="CoFo Sans Medium" panose="020B0603030202060203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/>
              <a:t>Выполнение работы:</a:t>
            </a:r>
            <a:endParaRPr lang="ru-RU" sz="4400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00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sym typeface="CoFo Sans" panose="020B0503030202060203"/>
              </a:rPr>
              <a:t>00</a:t>
            </a:r>
            <a:endParaRPr kumimoji="0" lang="ru-RU" sz="2000" u="none" strike="noStrike" cap="none" spc="0" normalizeH="0" baseline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603030202060203" pitchFamily="34" charset="0"/>
              <a:ea typeface="CoFo Sans Medium" panose="020B0603030202060203" pitchFamily="34" charset="0"/>
              <a:sym typeface="CoFo Sans" panose="020B0503030202060203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en-US" sz="2000" b="1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>
                <a:solidFill>
                  <a:schemeClr val="accent6"/>
                </a:solidFill>
                <a:latin typeface="CoFo Sans Medium" panose="020B0603030202060203"/>
                <a:cs typeface="Times New Roman" panose="02020603050405020304"/>
              </a:rPr>
              <a:t>Определение шагов выполнения задач</a:t>
            </a:r>
            <a:endParaRPr lang="ru-RU" sz="1600" b="1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latin typeface="CoFo Sans Medium" panose="020B0603030202060203"/>
              <a:ea typeface="+mn-ea"/>
              <a:cs typeface="Times New Roman" panose="020206030504050203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603030202060203" pitchFamily="34" charset="0"/>
                <a:ea typeface="CoFo Sans Medium" panose="020B0603030202060203" pitchFamily="34" charset="0"/>
                <a:sym typeface="CoFo Sans" panose="020B0503030202060203"/>
              </a:rPr>
              <a:t>1</a:t>
            </a:r>
            <a:endParaRPr kumimoji="0" lang="ru-RU" sz="2000" u="none" strike="noStrike" cap="none" spc="0" normalizeH="0" baseline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603030202060203" pitchFamily="34" charset="0"/>
              <a:ea typeface="CoFo Sans Medium" panose="020B0603030202060203" pitchFamily="34" charset="0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>
                <a:solidFill>
                  <a:schemeClr val="accent6"/>
                </a:solidFill>
                <a:latin typeface="CoFo Sans Medium" panose="020B0603030202060203"/>
                <a:cs typeface="Times New Roman" panose="02020603050405020304"/>
              </a:rPr>
              <a:t>Постройка логической цепочки действий</a:t>
            </a:r>
            <a:endParaRPr lang="ru-RU" altLang="en-US" sz="1600" b="1">
              <a:solidFill>
                <a:schemeClr val="accent6"/>
              </a:solidFill>
              <a:latin typeface="CoFo Sans Medium" panose="020B0603030202060203"/>
              <a:cs typeface="Times New Roman" panose="020206030504050203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00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sym typeface="CoFo Sans" panose="020B0503030202060203"/>
              </a:rPr>
              <a:t>2</a:t>
            </a:r>
            <a:endParaRPr kumimoji="0" lang="ru-RU" sz="2000" u="none" strike="noStrike" cap="none" spc="0" normalizeH="0" baseline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603030202060203" pitchFamily="34" charset="0"/>
              <a:ea typeface="CoFo Sans Medium" panose="020B0603030202060203" pitchFamily="34" charset="0"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b="1">
                <a:solidFill>
                  <a:schemeClr val="accent6"/>
                </a:solidFill>
                <a:latin typeface="CoFo Sans Medium" panose="020B0603030202060203"/>
                <a:ea typeface="CoFo Sans Medium" panose="020B0603030202060203"/>
                <a:cs typeface="Times New Roman" panose="02020603050405020304"/>
              </a:rPr>
              <a:t>Поиск алгоритмов </a:t>
            </a:r>
            <a:endParaRPr lang="ru-RU" b="1">
              <a:solidFill>
                <a:schemeClr val="accent6"/>
              </a:solidFill>
              <a:latin typeface="CoFo Sans Medium" panose="020B0603030202060203"/>
              <a:ea typeface="CoFo Sans Medium" panose="020B0603030202060203"/>
              <a:cs typeface="Times New Roman" panose="020206030504050203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603030202060203" pitchFamily="34" charset="0"/>
                <a:ea typeface="CoFo Sans Medium" panose="020B0603030202060203" pitchFamily="34" charset="0"/>
                <a:sym typeface="CoFo Sans" panose="020B0503030202060203"/>
              </a:rPr>
              <a:t>3</a:t>
            </a:r>
            <a:endParaRPr kumimoji="0" lang="ru-RU" sz="2000" u="none" strike="noStrike" cap="none" spc="0" normalizeH="0" baseline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603030202060203" pitchFamily="34" charset="0"/>
              <a:ea typeface="CoFo Sans Medium" panose="020B0603030202060203" pitchFamily="34" charset="0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242205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/>
            <a:r>
              <a:rPr lang="ru-RU" altLang="en-US" sz="1600" b="1">
                <a:solidFill>
                  <a:schemeClr val="accent6"/>
                </a:solidFill>
                <a:latin typeface="CoFo Sans Medium" panose="020B0603030202060203"/>
                <a:ea typeface="+mn-lt"/>
                <a:cs typeface="Times New Roman" panose="02020603050405020304"/>
              </a:rPr>
              <a:t>Создание </a:t>
            </a:r>
            <a:r>
              <a:rPr lang="en-US" altLang="en-US" sz="1600" b="1">
                <a:solidFill>
                  <a:schemeClr val="accent6"/>
                </a:solidFill>
                <a:latin typeface="CoFo Sans Medium" panose="020B0603030202060203"/>
                <a:ea typeface="+mn-lt"/>
                <a:cs typeface="Times New Roman" panose="02020603050405020304"/>
              </a:rPr>
              <a:t>Baseline</a:t>
            </a:r>
            <a:endParaRPr lang="ru-RU" altLang="en-US" sz="1600" b="1">
              <a:solidFill>
                <a:schemeClr val="accent6"/>
              </a:solidFill>
              <a:latin typeface="CoFo Sans Medium" panose="020B0603030202060203"/>
              <a:cs typeface="Times New Roman" panose="020206030504050203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603030202060203" pitchFamily="34" charset="0"/>
                <a:ea typeface="CoFo Sans Medium" panose="020B0603030202060203" pitchFamily="34" charset="0"/>
                <a:sym typeface="CoFo Sans" panose="020B0503030202060203"/>
              </a:rPr>
              <a:t>4</a:t>
            </a:r>
            <a:endParaRPr kumimoji="0" lang="ru-RU" sz="2000" u="none" strike="noStrike" cap="none" spc="0" normalizeH="0" baseline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603030202060203" pitchFamily="34" charset="0"/>
              <a:ea typeface="CoFo Sans Medium" panose="020B0603030202060203" pitchFamily="34" charset="0"/>
              <a:sym typeface="CoFo Sans" panose="020B0503030202060203"/>
            </a:endParaRPr>
          </a:p>
        </p:txBody>
      </p:sp>
      <p:cxnSp>
        <p:nvCxnSpPr>
          <p:cNvPr id="48" name="Прямая со стрелкой 47"/>
          <p:cNvCxnSpPr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/>
          <p:cNvCxnSpPr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/>
          <p:cNvCxnSpPr>
            <a:stCxn id="9" idx="3"/>
            <a:endCxn id="12" idx="1"/>
          </p:cNvCxnSpPr>
          <p:nvPr/>
        </p:nvCxnSpPr>
        <p:spPr>
          <a:xfrm>
            <a:off x="9119356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/>
          <p:cNvCxnSpPr>
            <a:stCxn id="12" idx="2"/>
            <a:endCxn id="18" idx="0"/>
          </p:cNvCxnSpPr>
          <p:nvPr/>
        </p:nvCxnSpPr>
        <p:spPr>
          <a:xfrm rot="5400000">
            <a:off x="5776070" y="-891160"/>
            <a:ext cx="943228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/>
          <p:cNvSpPr/>
          <p:nvPr/>
        </p:nvSpPr>
        <p:spPr>
          <a:xfrm>
            <a:off x="442914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b="1">
                <a:solidFill>
                  <a:schemeClr val="accent6"/>
                </a:solidFill>
                <a:latin typeface="CoFo Sans Medium" panose="020B0603030202060203"/>
                <a:ea typeface="CoFo Sans Medium" panose="020B0603030202060203"/>
                <a:cs typeface="Times New Roman" panose="02020603050405020304"/>
              </a:rPr>
              <a:t>Доработка </a:t>
            </a:r>
            <a:r>
              <a:rPr lang="en-US" b="1">
                <a:solidFill>
                  <a:schemeClr val="accent6"/>
                </a:solidFill>
                <a:latin typeface="CoFo Sans Medium" panose="020B0603030202060203"/>
                <a:ea typeface="CoFo Sans Medium" panose="020B0603030202060203"/>
                <a:cs typeface="Times New Roman" panose="02020603050405020304"/>
              </a:rPr>
              <a:t>Baseline</a:t>
            </a:r>
            <a:endParaRPr lang="ru-RU" b="1">
              <a:solidFill>
                <a:schemeClr val="accent6"/>
              </a:solidFill>
              <a:latin typeface="CoFo Sans Medium" panose="020B0603030202060203"/>
              <a:ea typeface="CoFo Sans Medium" panose="020B0603030202060203"/>
              <a:cs typeface="Times New Roman" panose="020206030504050203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603030202060203" pitchFamily="34" charset="0"/>
                <a:ea typeface="CoFo Sans Medium" panose="020B0603030202060203" pitchFamily="34" charset="0"/>
                <a:sym typeface="CoFo Sans" panose="020B0503030202060203"/>
              </a:rPr>
              <a:t>5</a:t>
            </a:r>
            <a:endParaRPr kumimoji="0" lang="ru-RU" sz="2000" u="none" strike="noStrike" cap="none" spc="0" normalizeH="0" baseline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603030202060203" pitchFamily="34" charset="0"/>
              <a:ea typeface="CoFo Sans Medium" panose="020B0603030202060203" pitchFamily="34" charset="0"/>
              <a:sym typeface="CoFo Sans" panose="020B0503030202060203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376011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>
                <a:solidFill>
                  <a:schemeClr val="accent6"/>
                </a:solidFill>
                <a:latin typeface="CoFo Sans Medium" panose="020B0603030202060203"/>
                <a:cs typeface="Times New Roman" panose="02020603050405020304"/>
              </a:rPr>
              <a:t>Формирование готовой работы</a:t>
            </a:r>
            <a:endParaRPr lang="ru-RU" altLang="en-US" sz="1600" b="1">
              <a:solidFill>
                <a:schemeClr val="accent6"/>
              </a:solidFill>
              <a:latin typeface="CoFo Sans Medium" panose="020B0603030202060203"/>
              <a:cs typeface="Times New Roman" panose="020206030504050203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603030202060203" pitchFamily="34" charset="0"/>
                <a:ea typeface="CoFo Sans Medium" panose="020B0603030202060203" pitchFamily="34" charset="0"/>
                <a:sym typeface="CoFo Sans" panose="020B0503030202060203"/>
              </a:rPr>
              <a:t>6</a:t>
            </a:r>
            <a:endParaRPr kumimoji="0" lang="ru-RU" sz="2000" u="none" strike="noStrike" cap="none" spc="0" normalizeH="0" baseline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603030202060203" pitchFamily="34" charset="0"/>
              <a:ea typeface="CoFo Sans Medium" panose="020B0603030202060203" pitchFamily="34" charset="0"/>
              <a:sym typeface="CoFo Sans" panose="020B0503030202060203"/>
            </a:endParaRPr>
          </a:p>
        </p:txBody>
      </p:sp>
      <p:cxnSp>
        <p:nvCxnSpPr>
          <p:cNvPr id="52" name="Прямая со стрелкой 51"/>
          <p:cNvCxnSpPr>
            <a:stCxn id="18" idx="3"/>
            <a:endCxn id="21" idx="1"/>
          </p:cNvCxnSpPr>
          <p:nvPr/>
        </p:nvCxnSpPr>
        <p:spPr>
          <a:xfrm>
            <a:off x="3253162" y="4795714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 стрелкой 40"/>
          <p:cNvCxnSpPr>
            <a:stCxn id="21" idx="3"/>
            <a:endCxn id="45" idx="1"/>
          </p:cNvCxnSpPr>
          <p:nvPr/>
        </p:nvCxnSpPr>
        <p:spPr>
          <a:xfrm>
            <a:off x="6186259" y="4795714"/>
            <a:ext cx="3220871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>
                <a:latin typeface="+mj-lt"/>
                <a:cs typeface="Times New Roman" panose="02020603050405020304" charset="0"/>
              </a:rPr>
              <a:t>Просмотр предоставленных данных</a:t>
            </a:r>
            <a:endParaRPr lang="ru-RU" sz="4000">
              <a:latin typeface="+mj-lt"/>
              <a:cs typeface="Times New Roman" panose="02020603050405020304" charset="0"/>
            </a:endParaRPr>
          </a:p>
        </p:txBody>
      </p:sp>
      <p:pic>
        <p:nvPicPr>
          <p:cNvPr id="2" name="Рисунок 1" descr="Изображение выглядит как текст, снимок экрана, дисплей, Прямоугольник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023" y="1262062"/>
            <a:ext cx="5610225" cy="433387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исплей, Прямоугольник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318" y="1262062"/>
            <a:ext cx="5524500" cy="43338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снимок экрана, Шрифт,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1194" y="422189"/>
            <a:ext cx="7559316" cy="60136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15510" y="107178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>
                <a:latin typeface="+mj-lt"/>
                <a:cs typeface="Times New Roman" panose="02020603050405020304" charset="0"/>
              </a:rPr>
              <a:t>Количество пропусков в </a:t>
            </a:r>
            <a:r>
              <a:rPr lang="en-US" sz="4000">
                <a:latin typeface="+mj-lt"/>
                <a:cs typeface="Times New Roman" panose="02020603050405020304" charset="0"/>
              </a:rPr>
              <a:t>DF</a:t>
            </a:r>
            <a:endParaRPr lang="ru-RU" sz="4000">
              <a:latin typeface="+mj-lt"/>
              <a:cs typeface="Times New Roman" panose="02020603050405020304" charset="0"/>
            </a:endParaRPr>
          </a:p>
        </p:txBody>
      </p:sp>
      <p:pic>
        <p:nvPicPr>
          <p:cNvPr id="2" name="Рисунок 1" descr="Изображение выглядит как текст, снимок экрана, меню, черно-белый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1" y="751703"/>
            <a:ext cx="6077302" cy="5848865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меню, черно-белый, монохромный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613" y="751703"/>
            <a:ext cx="5658613" cy="58488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>
                <a:latin typeface="+mj-lt"/>
                <a:cs typeface="Times New Roman" panose="02020603050405020304" charset="0"/>
              </a:rPr>
              <a:t>Подготовленные </a:t>
            </a:r>
            <a:r>
              <a:rPr lang="en-US" sz="4000">
                <a:latin typeface="+mj-lt"/>
                <a:cs typeface="Times New Roman" panose="02020603050405020304" charset="0"/>
              </a:rPr>
              <a:t>DF</a:t>
            </a:r>
            <a:r>
              <a:rPr lang="ru-RU" sz="4000">
                <a:latin typeface="+mj-lt"/>
                <a:cs typeface="Times New Roman" panose="02020603050405020304" charset="0"/>
              </a:rPr>
              <a:t> для </a:t>
            </a:r>
            <a:r>
              <a:rPr lang="en-US" sz="4000">
                <a:latin typeface="+mj-lt"/>
                <a:cs typeface="Times New Roman" panose="02020603050405020304" charset="0"/>
              </a:rPr>
              <a:t>Baseline</a:t>
            </a:r>
            <a:endParaRPr lang="ru-RU" sz="4000">
              <a:latin typeface="+mj-lt"/>
              <a:cs typeface="Times New Roman" panose="02020603050405020304" charset="0"/>
            </a:endParaRPr>
          </a:p>
        </p:txBody>
      </p:sp>
      <p:pic>
        <p:nvPicPr>
          <p:cNvPr id="6" name="Рисунок 5" descr="Изображение выглядит как текст, снимок экрана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866" y="1276865"/>
            <a:ext cx="5281756" cy="558113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656" y="1266568"/>
            <a:ext cx="5274959" cy="55811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 lIns="0" tIns="0" rIns="0" bIns="0" anchor="t">
            <a:normAutofit/>
          </a:bodyPr>
          <a:lstStyle/>
          <a:p>
            <a:r>
              <a:rPr lang="ru-RU" sz="4000">
                <a:latin typeface="+mj-lt"/>
                <a:cs typeface="Times New Roman" panose="02020603050405020304"/>
              </a:rPr>
              <a:t>Модель №1 </a:t>
            </a:r>
            <a:r>
              <a:rPr lang="ru-RU" sz="4000" err="1">
                <a:latin typeface="+mj-lt"/>
                <a:cs typeface="Times New Roman" panose="02020603050405020304"/>
              </a:rPr>
              <a:t>RandomForest</a:t>
            </a:r>
            <a:endParaRPr lang="ru-RU" sz="4000" err="1">
              <a:latin typeface="+mj-lt"/>
              <a:cs typeface="Times New Roman" panose="02020603050405020304" charset="0"/>
            </a:endParaRPr>
          </a:p>
        </p:txBody>
      </p:sp>
      <p:sp>
        <p:nvSpPr>
          <p:cNvPr id="9" name="Прямоугольник: скругленные углы 8"/>
          <p:cNvSpPr/>
          <p:nvPr/>
        </p:nvSpPr>
        <p:spPr>
          <a:xfrm>
            <a:off x="2708891" y="5583753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>
                <a:latin typeface="+mn-lt"/>
                <a:ea typeface="+mn-ea"/>
                <a:cs typeface="Times New Roman" panose="02020603050405020304" charset="0"/>
              </a:rPr>
              <a:t>Train</a:t>
            </a:r>
            <a:endParaRPr lang="ru-RU" sz="180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11" name="Прямоугольник: скругленные углы 10"/>
          <p:cNvSpPr/>
          <p:nvPr/>
        </p:nvSpPr>
        <p:spPr>
          <a:xfrm>
            <a:off x="8805360" y="5583753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>
                <a:latin typeface="+mn-lt"/>
                <a:ea typeface="+mn-ea"/>
                <a:cs typeface="Times New Roman" panose="02020603050405020304" charset="0"/>
              </a:rPr>
              <a:t>Valid</a:t>
            </a:r>
            <a:endParaRPr lang="ru-RU" sz="1800">
              <a:latin typeface="+mn-lt"/>
              <a:ea typeface="+mn-ea"/>
              <a:cs typeface="Times New Roman" panose="02020603050405020304" charset="0"/>
            </a:endParaRPr>
          </a:p>
        </p:txBody>
      </p:sp>
      <p:pic>
        <p:nvPicPr>
          <p:cNvPr id="2" name="Рисунок 1" descr="Изображение выглядит как текст, снимок экрана, линия, График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499" y="1266696"/>
            <a:ext cx="5968057" cy="521017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иаграмма, График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50" y="1266696"/>
            <a:ext cx="5597354" cy="52101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WPS Presentation</Application>
  <PresentationFormat>Широкоэкранный</PresentationFormat>
  <Paragraphs>70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SimSun</vt:lpstr>
      <vt:lpstr>Wingdings</vt:lpstr>
      <vt:lpstr>CoFo Sans</vt:lpstr>
      <vt:lpstr>CoFo Sans Medium</vt:lpstr>
      <vt:lpstr>CoFo Sans Medium</vt:lpstr>
      <vt:lpstr>Calibri</vt:lpstr>
      <vt:lpstr>CoFo Sans Medium</vt:lpstr>
      <vt:lpstr>CoFo Sans (Основной текст)</vt:lpstr>
      <vt:lpstr>Segoe Print</vt:lpstr>
      <vt:lpstr>Times New Roman</vt:lpstr>
      <vt:lpstr>Times New Roman</vt:lpstr>
      <vt:lpstr>Microsoft YaHei</vt:lpstr>
      <vt:lpstr>Arial Unicode MS</vt:lpstr>
      <vt:lpstr>CoFo Sans</vt:lpstr>
      <vt:lpstr>Тема1</vt:lpstr>
      <vt:lpstr>Модель склонности клиента к приобретению машиноместа</vt:lpstr>
      <vt:lpstr>PowerPoint 演示文稿</vt:lpstr>
      <vt:lpstr>PowerPoint 演示文稿</vt:lpstr>
      <vt:lpstr>Выполнение работы:</vt:lpstr>
      <vt:lpstr>Просмотр предоставленных данных</vt:lpstr>
      <vt:lpstr>PowerPoint 演示文稿</vt:lpstr>
      <vt:lpstr>Количество пропусков в DF</vt:lpstr>
      <vt:lpstr>Подготовленные DF для Baseline</vt:lpstr>
      <vt:lpstr>Модель №1 RandomForest</vt:lpstr>
      <vt:lpstr>PowerPoint 演示文稿</vt:lpstr>
      <vt:lpstr>Модель №2 XGBoost</vt:lpstr>
      <vt:lpstr>PowerPoint 演示文稿</vt:lpstr>
      <vt:lpstr>Модель №3 LightGBM</vt:lpstr>
      <vt:lpstr>PowerPoint 演示文稿</vt:lpstr>
      <vt:lpstr>Вывод: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3</cp:revision>
  <dcterms:created xsi:type="dcterms:W3CDTF">2022-08-25T11:16:00Z</dcterms:created>
  <dcterms:modified xsi:type="dcterms:W3CDTF">2024-12-19T08:21:46Z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